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5" r:id="rId19"/>
    <p:sldId id="304" r:id="rId20"/>
    <p:sldId id="30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4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8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9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4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3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9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8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2.m4a"/><Relationship Id="rId7" Type="http://schemas.openxmlformats.org/officeDocument/2006/relationships/image" Target="../media/image14.png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tags" Target="../tags/tag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tags" Target="../tags/tag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tags" Target="../tags/tag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8.m4a"/><Relationship Id="rId7" Type="http://schemas.openxmlformats.org/officeDocument/2006/relationships/image" Target="../media/image11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95888" y="2367810"/>
            <a:ext cx="605550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</a:rPr>
              <a:t>3.4 </a:t>
            </a:r>
            <a:r>
              <a:rPr lang="ko-KR" altLang="en-US" sz="2800" b="1" dirty="0">
                <a:solidFill>
                  <a:prstClr val="white"/>
                </a:solidFill>
              </a:rPr>
              <a:t>영화 리뷰 분류</a:t>
            </a:r>
            <a:r>
              <a:rPr lang="en-US" altLang="ko-KR" sz="2800" b="1" dirty="0">
                <a:solidFill>
                  <a:prstClr val="white"/>
                </a:solidFill>
              </a:rPr>
              <a:t>: </a:t>
            </a:r>
            <a:r>
              <a:rPr lang="ko-KR" altLang="en-US" sz="2800" b="1" dirty="0">
                <a:solidFill>
                  <a:prstClr val="white"/>
                </a:solidFill>
              </a:rPr>
              <a:t>이진 분류 예제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EC58532-A309-4D58-AB59-06B9154C4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2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3"/>
    </mc:Choice>
    <mc:Fallback xmlns="">
      <p:transition spd="slow" advTm="15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3.4.3 </a:t>
            </a:r>
            <a:r>
              <a:rPr lang="ko-KR" altLang="en-US" sz="2800" b="1" i="1" dirty="0">
                <a:solidFill>
                  <a:prstClr val="white"/>
                </a:solidFill>
              </a:rPr>
              <a:t>신경망 모델 만들기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CED5BE-5655-4C9F-B97F-5CBD6D5121DF}"/>
              </a:ext>
            </a:extLst>
          </p:cNvPr>
          <p:cNvSpPr/>
          <p:nvPr/>
        </p:nvSpPr>
        <p:spPr>
          <a:xfrm>
            <a:off x="1094275" y="1978215"/>
            <a:ext cx="890954" cy="4454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23AD20-D6D9-480C-B4C6-8F29CB400DF0}"/>
              </a:ext>
            </a:extLst>
          </p:cNvPr>
          <p:cNvSpPr/>
          <p:nvPr/>
        </p:nvSpPr>
        <p:spPr>
          <a:xfrm>
            <a:off x="3938142" y="966954"/>
            <a:ext cx="2157857" cy="49808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EA38734-2E6C-4929-B990-0C65D1C1BB02}"/>
              </a:ext>
            </a:extLst>
          </p:cNvPr>
          <p:cNvSpPr/>
          <p:nvPr/>
        </p:nvSpPr>
        <p:spPr>
          <a:xfrm>
            <a:off x="4638403" y="1174335"/>
            <a:ext cx="823538" cy="7299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뉴런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D11831E-84E1-4A9D-9B96-2B6C78816A40}"/>
              </a:ext>
            </a:extLst>
          </p:cNvPr>
          <p:cNvSpPr/>
          <p:nvPr/>
        </p:nvSpPr>
        <p:spPr>
          <a:xfrm>
            <a:off x="4638403" y="2024606"/>
            <a:ext cx="823538" cy="7299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뉴런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CD891BF-2A81-4BFC-9D9E-C261CA23FD25}"/>
              </a:ext>
            </a:extLst>
          </p:cNvPr>
          <p:cNvSpPr/>
          <p:nvPr/>
        </p:nvSpPr>
        <p:spPr>
          <a:xfrm>
            <a:off x="4638403" y="4202503"/>
            <a:ext cx="823538" cy="7299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뉴런 </a:t>
            </a:r>
            <a:r>
              <a:rPr lang="en-US" altLang="ko-KR" sz="1200" dirty="0">
                <a:solidFill>
                  <a:schemeClr val="tx1"/>
                </a:solidFill>
              </a:rPr>
              <a:t>15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3D50E68-DE1D-4C31-A479-58413C416CC2}"/>
              </a:ext>
            </a:extLst>
          </p:cNvPr>
          <p:cNvSpPr/>
          <p:nvPr/>
        </p:nvSpPr>
        <p:spPr>
          <a:xfrm>
            <a:off x="4638403" y="5015477"/>
            <a:ext cx="823538" cy="7299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뉴런 </a:t>
            </a:r>
            <a:r>
              <a:rPr lang="en-US" altLang="ko-KR" sz="1200" dirty="0">
                <a:solidFill>
                  <a:schemeClr val="tx1"/>
                </a:solidFill>
              </a:rPr>
              <a:t>16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B25B93-8134-4B47-BAC5-C8ECF057332C}"/>
              </a:ext>
            </a:extLst>
          </p:cNvPr>
          <p:cNvCxnSpPr>
            <a:stCxn id="5" idx="3"/>
            <a:endCxn id="4" idx="2"/>
          </p:cNvCxnSpPr>
          <p:nvPr/>
        </p:nvCxnSpPr>
        <p:spPr>
          <a:xfrm flipV="1">
            <a:off x="1985229" y="1539318"/>
            <a:ext cx="2653174" cy="66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DA0C38-B27B-45C0-A353-7A1D4DE0E9BA}"/>
              </a:ext>
            </a:extLst>
          </p:cNvPr>
          <p:cNvCxnSpPr>
            <a:stCxn id="5" idx="3"/>
            <a:endCxn id="10" idx="2"/>
          </p:cNvCxnSpPr>
          <p:nvPr/>
        </p:nvCxnSpPr>
        <p:spPr>
          <a:xfrm>
            <a:off x="1985229" y="2200954"/>
            <a:ext cx="2653174" cy="18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1E1D1F-DF85-415D-BB56-76ADA60EE6D1}"/>
              </a:ext>
            </a:extLst>
          </p:cNvPr>
          <p:cNvSpPr txBox="1"/>
          <p:nvPr/>
        </p:nvSpPr>
        <p:spPr>
          <a:xfrm>
            <a:off x="4895059" y="2855747"/>
            <a:ext cx="461665" cy="12455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………………..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2EE384-41CF-4A3E-AF80-81741CA05722}"/>
              </a:ext>
            </a:extLst>
          </p:cNvPr>
          <p:cNvCxnSpPr>
            <a:stCxn id="5" idx="3"/>
          </p:cNvCxnSpPr>
          <p:nvPr/>
        </p:nvCxnSpPr>
        <p:spPr>
          <a:xfrm>
            <a:off x="1985229" y="2200954"/>
            <a:ext cx="2653174" cy="236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3D57F6F-C45E-4E29-8491-E99F134AA3F0}"/>
              </a:ext>
            </a:extLst>
          </p:cNvPr>
          <p:cNvCxnSpPr>
            <a:stCxn id="5" idx="3"/>
            <a:endCxn id="12" idx="2"/>
          </p:cNvCxnSpPr>
          <p:nvPr/>
        </p:nvCxnSpPr>
        <p:spPr>
          <a:xfrm>
            <a:off x="1985229" y="2200954"/>
            <a:ext cx="2653174" cy="31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632093-1925-4773-81AD-8E1592C25A72}"/>
              </a:ext>
            </a:extLst>
          </p:cNvPr>
          <p:cNvSpPr/>
          <p:nvPr/>
        </p:nvSpPr>
        <p:spPr>
          <a:xfrm>
            <a:off x="1094275" y="4527239"/>
            <a:ext cx="890954" cy="4454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편향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F9B622-AA73-463C-AFDC-A3460DC468DA}"/>
              </a:ext>
            </a:extLst>
          </p:cNvPr>
          <p:cNvCxnSpPr>
            <a:stCxn id="28" idx="3"/>
          </p:cNvCxnSpPr>
          <p:nvPr/>
        </p:nvCxnSpPr>
        <p:spPr>
          <a:xfrm>
            <a:off x="1985229" y="4749978"/>
            <a:ext cx="1952913" cy="392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8B3F14-B6F3-4BB9-BBB1-8B46F58DFC4F}"/>
              </a:ext>
            </a:extLst>
          </p:cNvPr>
          <p:cNvSpPr txBox="1"/>
          <p:nvPr/>
        </p:nvSpPr>
        <p:spPr>
          <a:xfrm>
            <a:off x="4484368" y="770900"/>
            <a:ext cx="13208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+mj-lt"/>
              </a:rPr>
              <a:t>활성화 함수 </a:t>
            </a:r>
            <a:r>
              <a:rPr lang="en-US" altLang="ko-KR" sz="1000" b="1" dirty="0" err="1">
                <a:solidFill>
                  <a:schemeClr val="bg1"/>
                </a:solidFill>
                <a:latin typeface="+mj-lt"/>
              </a:rPr>
              <a:t>relu</a:t>
            </a:r>
            <a:endParaRPr lang="ko-KR" alt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BE33B9-FEC8-4BE1-849F-19E0F2C4CEA1}"/>
              </a:ext>
            </a:extLst>
          </p:cNvPr>
          <p:cNvSpPr txBox="1"/>
          <p:nvPr/>
        </p:nvSpPr>
        <p:spPr>
          <a:xfrm>
            <a:off x="3261192" y="2114846"/>
            <a:ext cx="5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w2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34A820-F73D-4262-8861-9FC0B1B7E812}"/>
              </a:ext>
            </a:extLst>
          </p:cNvPr>
          <p:cNvSpPr txBox="1"/>
          <p:nvPr/>
        </p:nvSpPr>
        <p:spPr>
          <a:xfrm>
            <a:off x="3180807" y="1644313"/>
            <a:ext cx="5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w1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65E565-7855-4493-B6AC-3AAE31D89D00}"/>
              </a:ext>
            </a:extLst>
          </p:cNvPr>
          <p:cNvSpPr txBox="1"/>
          <p:nvPr/>
        </p:nvSpPr>
        <p:spPr>
          <a:xfrm>
            <a:off x="3282638" y="3307684"/>
            <a:ext cx="65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w15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83945A-3529-47FC-A9AE-8E1E179B2EA0}"/>
              </a:ext>
            </a:extLst>
          </p:cNvPr>
          <p:cNvSpPr txBox="1"/>
          <p:nvPr/>
        </p:nvSpPr>
        <p:spPr>
          <a:xfrm>
            <a:off x="3449391" y="4125007"/>
            <a:ext cx="69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w16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398AE0-B1C7-40DE-80F9-04908831935C}"/>
              </a:ext>
            </a:extLst>
          </p:cNvPr>
          <p:cNvSpPr/>
          <p:nvPr/>
        </p:nvSpPr>
        <p:spPr>
          <a:xfrm>
            <a:off x="8065456" y="2919369"/>
            <a:ext cx="2873787" cy="6899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출력</a:t>
            </a:r>
            <a:endParaRPr lang="en-US" altLang="ko-KR" b="1" dirty="0"/>
          </a:p>
          <a:p>
            <a:pPr algn="ctr"/>
            <a:r>
              <a:rPr lang="en-US" altLang="ko-KR" b="1" dirty="0" err="1"/>
              <a:t>relu</a:t>
            </a:r>
            <a:r>
              <a:rPr lang="en-US" altLang="ko-KR" b="1" dirty="0"/>
              <a:t>(dot(W, input)+b)</a:t>
            </a:r>
            <a:endParaRPr lang="ko-KR" altLang="en-US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D67791D-1A1A-4EB2-A869-9AE37240315E}"/>
              </a:ext>
            </a:extLst>
          </p:cNvPr>
          <p:cNvCxnSpPr>
            <a:stCxn id="8" idx="3"/>
            <a:endCxn id="43" idx="1"/>
          </p:cNvCxnSpPr>
          <p:nvPr/>
        </p:nvCxnSpPr>
        <p:spPr>
          <a:xfrm flipV="1">
            <a:off x="6095999" y="3264341"/>
            <a:ext cx="1969457" cy="19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AE023F89-8958-4B9A-AC96-85C4821DA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3"/>
    </mc:Choice>
    <mc:Fallback xmlns="">
      <p:transition spd="slow" advTm="54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3.4.3 </a:t>
            </a:r>
            <a:r>
              <a:rPr lang="ko-KR" altLang="en-US" sz="2800" b="1" i="1" dirty="0">
                <a:solidFill>
                  <a:prstClr val="white"/>
                </a:solidFill>
              </a:rPr>
              <a:t>신경망 모델 만들기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9152" y="1388329"/>
            <a:ext cx="10100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얼마나 많은 층을 사용할 것인가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각 층에 얼마나 많은 유닛을 둘 것인가</a:t>
            </a:r>
            <a:r>
              <a:rPr lang="en-US" altLang="ko-KR" sz="2000" dirty="0">
                <a:solidFill>
                  <a:schemeClr val="bg1"/>
                </a:solidFill>
              </a:rPr>
              <a:t>?</a:t>
            </a:r>
          </a:p>
          <a:p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F2A80E0-587F-4247-A565-D1E5656D73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72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6"/>
    </mc:Choice>
    <mc:Fallback xmlns="">
      <p:transition spd="slow" advTm="37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3.4.3 </a:t>
            </a:r>
            <a:r>
              <a:rPr lang="ko-KR" altLang="en-US" sz="2800" b="1" i="1" dirty="0">
                <a:solidFill>
                  <a:prstClr val="white"/>
                </a:solidFill>
              </a:rPr>
              <a:t>신경망 모델 만들기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7875" y="994046"/>
            <a:ext cx="101006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활성화 함수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비선형성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활성화 함수 </a:t>
            </a:r>
            <a:r>
              <a:rPr lang="en-US" altLang="ko-KR" sz="2000" dirty="0">
                <a:solidFill>
                  <a:schemeClr val="bg1"/>
                </a:solidFill>
              </a:rPr>
              <a:t>x -&gt; Dense </a:t>
            </a:r>
            <a:r>
              <a:rPr lang="ko-KR" altLang="en-US" sz="2000" dirty="0">
                <a:solidFill>
                  <a:schemeClr val="bg1"/>
                </a:solidFill>
              </a:rPr>
              <a:t>층은 선형적인 연산인 </a:t>
            </a:r>
            <a:r>
              <a:rPr lang="ko-KR" altLang="en-US" sz="2000" dirty="0" err="1">
                <a:solidFill>
                  <a:schemeClr val="bg1"/>
                </a:solidFill>
              </a:rPr>
              <a:t>점곱과</a:t>
            </a:r>
            <a:r>
              <a:rPr lang="ko-KR" altLang="en-US" sz="2000" dirty="0">
                <a:solidFill>
                  <a:schemeClr val="bg1"/>
                </a:solidFill>
              </a:rPr>
              <a:t> 덧셈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ko-KR" altLang="en-US" sz="2000" dirty="0">
                <a:solidFill>
                  <a:schemeClr val="bg1"/>
                </a:solidFill>
              </a:rPr>
              <a:t>개로 구성됨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가설 공간을 풍부하게 만듦</a:t>
            </a:r>
            <a:endParaRPr lang="en-US" altLang="ko-KR" sz="2000" dirty="0">
              <a:solidFill>
                <a:schemeClr val="bg1"/>
              </a:solidFill>
            </a:endParaRPr>
          </a:p>
          <a:p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B3D07C-50C2-4C4C-AB57-FA7A1B378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15" y="2969702"/>
            <a:ext cx="2999992" cy="2399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872375-0F58-46E4-99E9-13B219F49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867" y="2969702"/>
            <a:ext cx="3610304" cy="23992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AB9D00-D476-436C-965F-9B78A43D6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821" y="2969702"/>
            <a:ext cx="3610304" cy="2399251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2D549C7-AE9D-45D9-8477-58999395B0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688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65"/>
    </mc:Choice>
    <mc:Fallback xmlns="">
      <p:transition spd="slow" advTm="128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3.4.3 </a:t>
            </a:r>
            <a:r>
              <a:rPr lang="ko-KR" altLang="en-US" sz="2800" b="1" i="1" dirty="0">
                <a:solidFill>
                  <a:prstClr val="white"/>
                </a:solidFill>
              </a:rPr>
              <a:t>신경망 모델 만들기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3042" y="1320140"/>
            <a:ext cx="1512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모델 정의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7FD1D4-E289-40BC-ACE5-16E67779D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62" y="1811130"/>
            <a:ext cx="6039693" cy="1448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5BD66-876D-48AA-9DA9-84418FE6B564}"/>
              </a:ext>
            </a:extLst>
          </p:cNvPr>
          <p:cNvSpPr txBox="1"/>
          <p:nvPr/>
        </p:nvSpPr>
        <p:spPr>
          <a:xfrm>
            <a:off x="903042" y="3399911"/>
            <a:ext cx="174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모델 컴파일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19361C-C1FD-473C-9DDE-73BFD3948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62" y="3910875"/>
            <a:ext cx="5563376" cy="781159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83B9931-32C0-4177-AA64-F6D084B23D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72"/>
    </mc:Choice>
    <mc:Fallback xmlns="">
      <p:transition spd="slow" advTm="94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3.4.3 </a:t>
            </a:r>
            <a:r>
              <a:rPr lang="ko-KR" altLang="en-US" sz="2800" b="1" i="1" dirty="0">
                <a:solidFill>
                  <a:prstClr val="white"/>
                </a:solidFill>
              </a:rPr>
              <a:t>신경망 모델 만들기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9152" y="1388329"/>
            <a:ext cx="101006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1"/>
                </a:solidFill>
              </a:rPr>
              <a:t>케라스에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rmsprop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binary_crossentropy</a:t>
            </a:r>
            <a:r>
              <a:rPr lang="en-US" altLang="ko-KR" sz="2000" dirty="0">
                <a:solidFill>
                  <a:schemeClr val="bg1"/>
                </a:solidFill>
              </a:rPr>
              <a:t>, accuracy</a:t>
            </a:r>
            <a:r>
              <a:rPr lang="ko-KR" altLang="en-US" sz="2000" dirty="0">
                <a:solidFill>
                  <a:schemeClr val="bg1"/>
                </a:solidFill>
              </a:rPr>
              <a:t>가 포함 </a:t>
            </a: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 err="1">
                <a:solidFill>
                  <a:schemeClr val="bg1"/>
                </a:solidFill>
              </a:rPr>
              <a:t>옵티마이저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손실 함수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측정 지표를 문자열로 지정하는 것이 가능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06C8D-D7B7-4963-8E99-FEA234C6B27B}"/>
              </a:ext>
            </a:extLst>
          </p:cNvPr>
          <p:cNvSpPr txBox="1"/>
          <p:nvPr/>
        </p:nvSpPr>
        <p:spPr>
          <a:xfrm>
            <a:off x="970154" y="2141930"/>
            <a:ext cx="2100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옵티마이저</a:t>
            </a:r>
            <a:r>
              <a:rPr lang="ko-KR" altLang="en-US" sz="2000" dirty="0">
                <a:solidFill>
                  <a:schemeClr val="bg1"/>
                </a:solidFill>
              </a:rPr>
              <a:t> 설정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0897B-3434-4ED4-A203-AEA2BF495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68" y="2610513"/>
            <a:ext cx="4515480" cy="1133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E5169-4180-453F-851B-BCE4B0155BFB}"/>
              </a:ext>
            </a:extLst>
          </p:cNvPr>
          <p:cNvSpPr txBox="1"/>
          <p:nvPr/>
        </p:nvSpPr>
        <p:spPr>
          <a:xfrm>
            <a:off x="970154" y="3858010"/>
            <a:ext cx="3903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손실과 측정을 함수 객체로 지정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032FB8-1512-4682-86BE-60A3C9C01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57" y="4303834"/>
            <a:ext cx="4667901" cy="132416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D1ADB8A-719A-4349-BEC3-04F35C5E80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10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68"/>
    </mc:Choice>
    <mc:Fallback xmlns="">
      <p:transition spd="slow" advTm="5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3.4.4 </a:t>
            </a:r>
            <a:r>
              <a:rPr lang="ko-KR" altLang="en-US" sz="3200" b="1" i="1" dirty="0">
                <a:solidFill>
                  <a:prstClr val="white"/>
                </a:solidFill>
              </a:rPr>
              <a:t>훈련 검증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1097" y="2784838"/>
            <a:ext cx="10100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원본 훈련 데이터에서 </a:t>
            </a:r>
            <a:r>
              <a:rPr lang="en-US" altLang="ko-KR" sz="2000" dirty="0">
                <a:solidFill>
                  <a:schemeClr val="bg1"/>
                </a:solidFill>
              </a:rPr>
              <a:t>10000</a:t>
            </a:r>
            <a:r>
              <a:rPr lang="ko-KR" altLang="en-US" sz="2000" dirty="0">
                <a:solidFill>
                  <a:schemeClr val="bg1"/>
                </a:solidFill>
              </a:rPr>
              <a:t>개의 샘플을 떼어 검증 세트로 지정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512</a:t>
            </a:r>
            <a:r>
              <a:rPr lang="ko-KR" altLang="en-US" sz="2000" dirty="0">
                <a:solidFill>
                  <a:schemeClr val="bg1"/>
                </a:solidFill>
              </a:rPr>
              <a:t>개의 </a:t>
            </a:r>
            <a:r>
              <a:rPr lang="ko-KR" altLang="en-US" sz="2000" dirty="0" err="1">
                <a:solidFill>
                  <a:schemeClr val="bg1"/>
                </a:solidFill>
              </a:rPr>
              <a:t>샘플씩</a:t>
            </a:r>
            <a:r>
              <a:rPr lang="ko-KR" altLang="en-US" sz="2000" dirty="0">
                <a:solidFill>
                  <a:schemeClr val="bg1"/>
                </a:solidFill>
              </a:rPr>
              <a:t> 배치를 만들어 </a:t>
            </a:r>
            <a:r>
              <a:rPr lang="en-US" altLang="ko-KR" sz="2000" dirty="0">
                <a:solidFill>
                  <a:schemeClr val="bg1"/>
                </a:solidFill>
              </a:rPr>
              <a:t>20</a:t>
            </a:r>
            <a:r>
              <a:rPr lang="ko-KR" altLang="en-US" sz="2000" dirty="0">
                <a:solidFill>
                  <a:schemeClr val="bg1"/>
                </a:solidFill>
              </a:rPr>
              <a:t>번의 </a:t>
            </a:r>
            <a:r>
              <a:rPr lang="ko-KR" altLang="en-US" sz="2000" dirty="0" err="1">
                <a:solidFill>
                  <a:schemeClr val="bg1"/>
                </a:solidFill>
              </a:rPr>
              <a:t>에포크</a:t>
            </a:r>
            <a:r>
              <a:rPr lang="ko-KR" altLang="en-US" sz="2000" dirty="0">
                <a:solidFill>
                  <a:schemeClr val="bg1"/>
                </a:solidFill>
              </a:rPr>
              <a:t> 동안 훈련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따로 떼어 놓은 </a:t>
            </a:r>
            <a:r>
              <a:rPr lang="en-US" altLang="ko-KR" sz="2000" dirty="0">
                <a:solidFill>
                  <a:schemeClr val="bg1"/>
                </a:solidFill>
              </a:rPr>
              <a:t>1</a:t>
            </a:r>
            <a:r>
              <a:rPr lang="ko-KR" altLang="en-US" sz="2000" dirty="0">
                <a:solidFill>
                  <a:schemeClr val="bg1"/>
                </a:solidFill>
              </a:rPr>
              <a:t>만개의 샘플에서 손실과 정확도를 측정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C5CFA-EAB7-4DE1-A446-B26F97711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495" y="1518617"/>
            <a:ext cx="4410691" cy="1105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146FB9-A508-41EB-9465-D94696EA3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95" y="3386336"/>
            <a:ext cx="6134956" cy="103837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240E629-4094-4CB4-9A9F-D275FC06F1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93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43"/>
    </mc:Choice>
    <mc:Fallback xmlns="">
      <p:transition spd="slow" advTm="68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3.4.4 </a:t>
            </a:r>
            <a:r>
              <a:rPr lang="ko-KR" altLang="en-US" sz="3200" b="1" i="1" dirty="0">
                <a:solidFill>
                  <a:prstClr val="white"/>
                </a:solidFill>
              </a:rPr>
              <a:t>훈련 검증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5E199F-D14D-4EDB-A239-B5838502D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2" y="1245771"/>
            <a:ext cx="5184833" cy="2755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8C4970-AE93-4AA6-80F2-6D1ACD987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461" y="1245771"/>
            <a:ext cx="4715533" cy="2755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520F93-0FD1-4483-9FB2-F68A0F9CAAD7}"/>
              </a:ext>
            </a:extLst>
          </p:cNvPr>
          <p:cNvSpPr txBox="1"/>
          <p:nvPr/>
        </p:nvSpPr>
        <p:spPr>
          <a:xfrm>
            <a:off x="735212" y="4263834"/>
            <a:ext cx="101006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 손실이 </a:t>
            </a:r>
            <a:r>
              <a:rPr lang="ko-KR" altLang="en-US" sz="2000" dirty="0" err="1">
                <a:solidFill>
                  <a:schemeClr val="bg1"/>
                </a:solidFill>
              </a:rPr>
              <a:t>에포크마다</a:t>
            </a:r>
            <a:r>
              <a:rPr lang="ko-KR" altLang="en-US" sz="2000" dirty="0">
                <a:solidFill>
                  <a:schemeClr val="bg1"/>
                </a:solidFill>
              </a:rPr>
              <a:t> 감소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과대적합 발생</a:t>
            </a:r>
            <a:endParaRPr lang="en-US" altLang="ko-KR" sz="2000" dirty="0">
              <a:solidFill>
                <a:schemeClr val="bg1"/>
              </a:solidFill>
            </a:endParaRPr>
          </a:p>
          <a:p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E518367-912E-40DF-A2C9-B3AAD61461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1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07"/>
    </mc:Choice>
    <mc:Fallback xmlns="">
      <p:transition spd="slow" advTm="27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3.4.4 </a:t>
            </a:r>
            <a:r>
              <a:rPr lang="ko-KR" altLang="en-US" sz="3200" b="1" i="1" dirty="0">
                <a:solidFill>
                  <a:prstClr val="white"/>
                </a:solidFill>
              </a:rPr>
              <a:t>훈련 검증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C6DD7B-F023-4603-9EA1-812BA8E1C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2" y="1225083"/>
            <a:ext cx="4915586" cy="26284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06D838-C4D5-4B1B-B0DA-5939837AB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127" y="1225082"/>
            <a:ext cx="4324954" cy="2628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735212" y="4104234"/>
            <a:ext cx="10100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 정확도 </a:t>
            </a:r>
            <a:r>
              <a:rPr lang="ko-KR" altLang="en-US" sz="2000" dirty="0" err="1">
                <a:solidFill>
                  <a:schemeClr val="bg1"/>
                </a:solidFill>
              </a:rPr>
              <a:t>에포크마다</a:t>
            </a:r>
            <a:r>
              <a:rPr lang="ko-KR" altLang="en-US" sz="2000" dirty="0">
                <a:solidFill>
                  <a:schemeClr val="bg1"/>
                </a:solidFill>
              </a:rPr>
              <a:t> 증가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검증 정확도는 훈련이 진행될수록 더 떨어짐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과대적합 발생</a:t>
            </a:r>
            <a:endParaRPr lang="en-US" altLang="ko-KR" sz="2000" dirty="0">
              <a:solidFill>
                <a:schemeClr val="bg1"/>
              </a:solidFill>
            </a:endParaRPr>
          </a:p>
          <a:p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83DA6F9-ACD3-4732-BCC6-0C6C568D7E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451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86"/>
    </mc:Choice>
    <mc:Fallback xmlns="">
      <p:transition spd="slow" advTm="4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3.4.4 </a:t>
            </a:r>
            <a:r>
              <a:rPr lang="ko-KR" altLang="en-US" sz="3200" b="1" i="1" dirty="0">
                <a:solidFill>
                  <a:prstClr val="white"/>
                </a:solidFill>
              </a:rPr>
              <a:t>훈련 검증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1123511" y="3931102"/>
            <a:ext cx="84963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과대적합을 방지하기 위해서 세 번째 </a:t>
            </a:r>
            <a:r>
              <a:rPr lang="ko-KR" altLang="en-US" sz="2000" dirty="0" err="1">
                <a:solidFill>
                  <a:schemeClr val="bg1"/>
                </a:solidFill>
              </a:rPr>
              <a:t>에포크</a:t>
            </a:r>
            <a:r>
              <a:rPr lang="ko-KR" altLang="en-US" sz="2000" dirty="0">
                <a:solidFill>
                  <a:schemeClr val="bg1"/>
                </a:solidFill>
              </a:rPr>
              <a:t> 이후 훈련 중지 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네 번의 </a:t>
            </a:r>
            <a:r>
              <a:rPr lang="ko-KR" altLang="en-US" sz="2000" dirty="0" err="1">
                <a:solidFill>
                  <a:schemeClr val="bg1"/>
                </a:solidFill>
              </a:rPr>
              <a:t>에포크</a:t>
            </a:r>
            <a:r>
              <a:rPr lang="ko-KR" altLang="en-US" sz="2000" dirty="0">
                <a:solidFill>
                  <a:schemeClr val="bg1"/>
                </a:solidFill>
              </a:rPr>
              <a:t> 동안만 훈련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단순한 방식으로 </a:t>
            </a:r>
            <a:r>
              <a:rPr lang="en-US" altLang="ko-KR" sz="2000" dirty="0">
                <a:solidFill>
                  <a:schemeClr val="bg1"/>
                </a:solidFill>
              </a:rPr>
              <a:t>87% </a:t>
            </a:r>
            <a:r>
              <a:rPr lang="ko-KR" altLang="en-US" sz="2000" dirty="0">
                <a:solidFill>
                  <a:schemeClr val="bg1"/>
                </a:solidFill>
              </a:rPr>
              <a:t>정확도 달성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71DE0-23BE-4505-808B-0074EADE2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511" y="1543042"/>
            <a:ext cx="6134956" cy="2048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66DEEA-A120-4A1C-89E3-9CF05EAD2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007" y="2895781"/>
            <a:ext cx="2372056" cy="695422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8E36254-3060-463F-ABB0-025A6C37E1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1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72"/>
    </mc:Choice>
    <mc:Fallback xmlns="">
      <p:transition spd="slow" advTm="58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1738150" y="291817"/>
            <a:ext cx="88846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3.4.5 </a:t>
            </a:r>
            <a:r>
              <a:rPr lang="ko-KR" altLang="en-US" b="1" i="1" dirty="0">
                <a:solidFill>
                  <a:prstClr val="white"/>
                </a:solidFill>
              </a:rPr>
              <a:t>훈련된 모델로 새로운 데이터에 대해 예측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1123511" y="3429000"/>
            <a:ext cx="8496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훈련시킨 모델을 바탕으로 테스트데이터를 예측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리뷰가 긍정일 확률을 예측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B6D7B-837E-4684-9EFB-BC5BFADA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52" y="1264635"/>
            <a:ext cx="4324954" cy="175284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C7523B4-164D-43C6-9DE8-C1B6A12E8D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2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55"/>
    </mc:Choice>
    <mc:Fallback xmlns="">
      <p:transition spd="slow" advTm="35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3.4.1 IMDB</a:t>
            </a:r>
            <a:r>
              <a:rPr lang="ko-KR" altLang="en-US" sz="2800" b="1" i="1" dirty="0">
                <a:solidFill>
                  <a:prstClr val="white"/>
                </a:solidFill>
              </a:rPr>
              <a:t> 데이터셋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41" y="1609762"/>
            <a:ext cx="10100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인터넷 영화 데이터베이스로부터 가져온 양극단의 리뷰 </a:t>
            </a:r>
            <a:r>
              <a:rPr lang="en-US" altLang="ko-KR" sz="2000" dirty="0">
                <a:solidFill>
                  <a:schemeClr val="bg1"/>
                </a:solidFill>
              </a:rPr>
              <a:t>5</a:t>
            </a:r>
            <a:r>
              <a:rPr lang="ko-KR" altLang="en-US" sz="2000" dirty="0">
                <a:solidFill>
                  <a:schemeClr val="bg1"/>
                </a:solidFill>
              </a:rPr>
              <a:t>만개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 데이터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ko-KR" altLang="en-US" sz="2000" dirty="0">
                <a:solidFill>
                  <a:schemeClr val="bg1"/>
                </a:solidFill>
              </a:rPr>
              <a:t>만 </a:t>
            </a:r>
            <a:r>
              <a:rPr lang="en-US" altLang="ko-KR" sz="2000" dirty="0">
                <a:solidFill>
                  <a:schemeClr val="bg1"/>
                </a:solidFill>
              </a:rPr>
              <a:t>5000</a:t>
            </a:r>
            <a:r>
              <a:rPr lang="ko-KR" altLang="en-US" sz="2000" dirty="0">
                <a:solidFill>
                  <a:schemeClr val="bg1"/>
                </a:solidFill>
              </a:rPr>
              <a:t>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테스트 데이터 </a:t>
            </a:r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ko-KR" altLang="en-US" sz="2000" dirty="0">
                <a:solidFill>
                  <a:schemeClr val="bg1"/>
                </a:solidFill>
              </a:rPr>
              <a:t>만 </a:t>
            </a:r>
            <a:r>
              <a:rPr lang="en-US" altLang="ko-KR" sz="2000" dirty="0">
                <a:solidFill>
                  <a:schemeClr val="bg1"/>
                </a:solidFill>
              </a:rPr>
              <a:t>5000</a:t>
            </a:r>
            <a:r>
              <a:rPr lang="ko-KR" altLang="en-US" sz="2000" dirty="0">
                <a:solidFill>
                  <a:schemeClr val="bg1"/>
                </a:solidFill>
              </a:rPr>
              <a:t>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50%</a:t>
            </a:r>
            <a:r>
              <a:rPr lang="ko-KR" altLang="en-US" sz="2000" dirty="0">
                <a:solidFill>
                  <a:schemeClr val="bg1"/>
                </a:solidFill>
              </a:rPr>
              <a:t>는 부정</a:t>
            </a:r>
            <a:r>
              <a:rPr lang="en-US" altLang="ko-KR" sz="2000" dirty="0">
                <a:solidFill>
                  <a:schemeClr val="bg1"/>
                </a:solidFill>
              </a:rPr>
              <a:t>, 50%</a:t>
            </a:r>
            <a:r>
              <a:rPr lang="ko-KR" altLang="en-US" sz="2000" dirty="0">
                <a:solidFill>
                  <a:schemeClr val="bg1"/>
                </a:solidFill>
              </a:rPr>
              <a:t>는 긍정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C18AE5F-E086-458B-A15C-6D7F9B028D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31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93"/>
    </mc:Choice>
    <mc:Fallback xmlns="">
      <p:transition spd="slow" advTm="29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white"/>
                </a:solidFill>
              </a:rPr>
              <a:t>3.4.7 </a:t>
            </a:r>
            <a:r>
              <a:rPr lang="ko-KR" altLang="en-US" sz="3200" b="1" i="1" dirty="0">
                <a:solidFill>
                  <a:prstClr val="white"/>
                </a:solidFill>
              </a:rPr>
              <a:t>정리</a:t>
            </a:r>
            <a:endParaRPr lang="en-US" altLang="ko-KR" sz="3200" b="1" i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83291-3117-4103-99AB-FB9CD903BBEC}"/>
              </a:ext>
            </a:extLst>
          </p:cNvPr>
          <p:cNvSpPr txBox="1"/>
          <p:nvPr/>
        </p:nvSpPr>
        <p:spPr>
          <a:xfrm>
            <a:off x="1006065" y="1254805"/>
            <a:ext cx="88593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원본 데이터를 신경망에 </a:t>
            </a:r>
            <a:r>
              <a:rPr lang="ko-KR" altLang="en-US" sz="2000" dirty="0" err="1">
                <a:solidFill>
                  <a:schemeClr val="bg1"/>
                </a:solidFill>
              </a:rPr>
              <a:t>텐서로</a:t>
            </a:r>
            <a:r>
              <a:rPr lang="ko-KR" altLang="en-US" sz="2000" dirty="0">
                <a:solidFill>
                  <a:schemeClr val="bg1"/>
                </a:solidFill>
              </a:rPr>
              <a:t> 주입하기 위해서는 전처리가 필요</a:t>
            </a: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relu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활성화 함수와 함께 </a:t>
            </a:r>
            <a:r>
              <a:rPr lang="en-US" altLang="ko-KR" sz="2000" dirty="0">
                <a:solidFill>
                  <a:schemeClr val="bg1"/>
                </a:solidFill>
              </a:rPr>
              <a:t>Dense</a:t>
            </a:r>
            <a:r>
              <a:rPr lang="ko-KR" altLang="en-US" sz="2000" dirty="0">
                <a:solidFill>
                  <a:schemeClr val="bg1"/>
                </a:solidFill>
              </a:rPr>
              <a:t>층을 쌓은 네트워크는 자주 사용됨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이진 분류 문제에서 네트워크는 하나의 유닛과 </a:t>
            </a:r>
            <a:r>
              <a:rPr lang="en-US" altLang="ko-KR" sz="2000" dirty="0">
                <a:solidFill>
                  <a:schemeClr val="bg1"/>
                </a:solidFill>
              </a:rPr>
              <a:t>sigmoid </a:t>
            </a:r>
            <a:r>
              <a:rPr lang="ko-KR" altLang="en-US" sz="2000" dirty="0">
                <a:solidFill>
                  <a:schemeClr val="bg1"/>
                </a:solidFill>
              </a:rPr>
              <a:t>활성화 함수를 가진 </a:t>
            </a:r>
            <a:r>
              <a:rPr lang="en-US" altLang="ko-KR" sz="2000" dirty="0">
                <a:solidFill>
                  <a:schemeClr val="bg1"/>
                </a:solidFill>
              </a:rPr>
              <a:t>Dense</a:t>
            </a:r>
            <a:r>
              <a:rPr lang="ko-KR" altLang="en-US" sz="2000" dirty="0">
                <a:solidFill>
                  <a:schemeClr val="bg1"/>
                </a:solidFill>
              </a:rPr>
              <a:t>층으로 끝나야 함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이진 분류 문제에서 이런 스칼라 </a:t>
            </a:r>
            <a:r>
              <a:rPr lang="ko-KR" altLang="en-US" sz="2000" dirty="0" err="1">
                <a:solidFill>
                  <a:schemeClr val="bg1"/>
                </a:solidFill>
              </a:rPr>
              <a:t>시그모이드</a:t>
            </a:r>
            <a:r>
              <a:rPr lang="ko-KR" altLang="en-US" sz="2000" dirty="0">
                <a:solidFill>
                  <a:schemeClr val="bg1"/>
                </a:solidFill>
              </a:rPr>
              <a:t> 출력에 대해 사용할 손실 함수는 </a:t>
            </a:r>
            <a:r>
              <a:rPr lang="en-US" altLang="ko-KR" sz="2000" dirty="0" err="1">
                <a:solidFill>
                  <a:schemeClr val="bg1"/>
                </a:solidFill>
              </a:rPr>
              <a:t>binary_crossentropy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Rmsprop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옵티마이저는</a:t>
            </a:r>
            <a:r>
              <a:rPr lang="ko-KR" altLang="en-US" sz="2000" dirty="0">
                <a:solidFill>
                  <a:schemeClr val="bg1"/>
                </a:solidFill>
              </a:rPr>
              <a:t> 문제에 상관없이 일반적으로 좋은 최적화 함수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훈련 데이터에 대해 성능이 향상됨에 따라 신경망은 과대적합되기 시작하고 이전에 본적 없는 데이터에서는 결과가 점점 나빠짐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</a:rPr>
              <a:t>항상 훈련 세트 이외의 데이터에서도 성능을 모니터링 해야 함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3C285A1-6201-4E9A-B08C-8491527B60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19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21"/>
    </mc:Choice>
    <mc:Fallback xmlns="">
      <p:transition spd="slow" advTm="33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3.4.1 IMDB</a:t>
            </a:r>
            <a:r>
              <a:rPr lang="ko-KR" altLang="en-US" sz="2800" b="1" i="1" dirty="0">
                <a:solidFill>
                  <a:prstClr val="white"/>
                </a:solidFill>
              </a:rPr>
              <a:t> 데이터셋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5738" y="3418031"/>
            <a:ext cx="101006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같은 데이터에서 머신 러닝 모델을 훈련하고 테스트해서는 안 되기 때문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모델이 훈련 데이터에서 잘 작동한다는 것이 처음 만난 데이터에서도 잘 작동한다는 것이 보장되지 않음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훈련 샘플과 타깃 사이의 매핑을 모두 외울 수도 있음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1E865-5D0F-4E0F-A724-5FE80CBEA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69" y="1299553"/>
            <a:ext cx="3515216" cy="181952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689033D-D0F9-4963-8468-6AB333970C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639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22"/>
    </mc:Choice>
    <mc:Fallback xmlns="">
      <p:transition spd="slow" advTm="8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3.4.1 IMDB</a:t>
            </a:r>
            <a:r>
              <a:rPr lang="ko-KR" altLang="en-US" sz="2800" b="1" i="1" dirty="0">
                <a:solidFill>
                  <a:prstClr val="white"/>
                </a:solidFill>
              </a:rPr>
              <a:t> 데이터셋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8209" y="2775832"/>
            <a:ext cx="101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num_words</a:t>
            </a:r>
            <a:r>
              <a:rPr lang="en-US" altLang="ko-KR" sz="2000" dirty="0">
                <a:solidFill>
                  <a:schemeClr val="bg1"/>
                </a:solidFill>
              </a:rPr>
              <a:t>=10000 -&gt; </a:t>
            </a:r>
            <a:r>
              <a:rPr lang="ko-KR" altLang="en-US" sz="2000" dirty="0">
                <a:solidFill>
                  <a:schemeClr val="bg1"/>
                </a:solidFill>
              </a:rPr>
              <a:t>가장 자주 나타나는 단어 </a:t>
            </a:r>
            <a:r>
              <a:rPr lang="en-US" altLang="ko-KR" sz="2000" dirty="0">
                <a:solidFill>
                  <a:schemeClr val="bg1"/>
                </a:solidFill>
              </a:rPr>
              <a:t>1</a:t>
            </a:r>
            <a:r>
              <a:rPr lang="ko-KR" altLang="en-US" sz="2000" dirty="0">
                <a:solidFill>
                  <a:schemeClr val="bg1"/>
                </a:solidFill>
              </a:rPr>
              <a:t>만 개만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22E9D-31C8-4F32-A594-1B938B601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67" y="1671407"/>
            <a:ext cx="6230219" cy="866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93A29D-4AED-43D3-B850-A2E691B5F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367" y="3413471"/>
            <a:ext cx="4220164" cy="714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06083F-716B-46D2-A7CF-9A1358F4E750}"/>
              </a:ext>
            </a:extLst>
          </p:cNvPr>
          <p:cNvSpPr txBox="1"/>
          <p:nvPr/>
        </p:nvSpPr>
        <p:spPr>
          <a:xfrm>
            <a:off x="928209" y="4467486"/>
            <a:ext cx="101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단어 인덱스는 </a:t>
            </a:r>
            <a:r>
              <a:rPr lang="en-US" altLang="ko-KR" sz="2000" dirty="0">
                <a:solidFill>
                  <a:schemeClr val="bg1"/>
                </a:solidFill>
              </a:rPr>
              <a:t>9999</a:t>
            </a:r>
            <a:r>
              <a:rPr lang="ko-KR" altLang="en-US" sz="2000" dirty="0">
                <a:solidFill>
                  <a:schemeClr val="bg1"/>
                </a:solidFill>
              </a:rPr>
              <a:t>를 넘지 않음</a:t>
            </a: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A048A22-7CE7-4ACE-8E88-B254F7170F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861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94"/>
    </mc:Choice>
    <mc:Fallback xmlns="">
      <p:transition spd="slow" advTm="48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3.4.1 IMDB</a:t>
            </a:r>
            <a:r>
              <a:rPr lang="ko-KR" altLang="en-US" sz="2800" b="1" i="1" dirty="0">
                <a:solidFill>
                  <a:prstClr val="white"/>
                </a:solidFill>
              </a:rPr>
              <a:t> 데이터셋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41" y="3363061"/>
            <a:ext cx="10100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각 리뷰는 단어 인덱스의 리스트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단어 시퀀스가 </a:t>
            </a:r>
            <a:r>
              <a:rPr lang="ko-KR" altLang="en-US" sz="2000" dirty="0" err="1">
                <a:solidFill>
                  <a:schemeClr val="bg1"/>
                </a:solidFill>
              </a:rPr>
              <a:t>인코딩된</a:t>
            </a:r>
            <a:r>
              <a:rPr lang="ko-KR" altLang="en-US" sz="2000" dirty="0">
                <a:solidFill>
                  <a:schemeClr val="bg1"/>
                </a:solidFill>
              </a:rPr>
              <a:t> 것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 label</a:t>
            </a:r>
            <a:r>
              <a:rPr lang="ko-KR" altLang="en-US" sz="2000" dirty="0">
                <a:solidFill>
                  <a:schemeClr val="bg1"/>
                </a:solidFill>
              </a:rPr>
              <a:t>에서 부정은 </a:t>
            </a:r>
            <a:r>
              <a:rPr lang="en-US" altLang="ko-KR" sz="2000" dirty="0">
                <a:solidFill>
                  <a:schemeClr val="bg1"/>
                </a:solidFill>
              </a:rPr>
              <a:t>0, </a:t>
            </a:r>
            <a:r>
              <a:rPr lang="ko-KR" altLang="en-US" sz="2000" dirty="0">
                <a:solidFill>
                  <a:schemeClr val="bg1"/>
                </a:solidFill>
              </a:rPr>
              <a:t>긍정은 </a:t>
            </a:r>
            <a:r>
              <a:rPr lang="en-US" altLang="ko-KR" sz="20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754303-4765-4001-9848-2AA6A598B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75" y="1174335"/>
            <a:ext cx="3696216" cy="1971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F2684-BE80-4DF7-B49E-F3B2BDAB3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303" y="2355621"/>
            <a:ext cx="4277322" cy="80021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B5C9876E-FD92-47E5-90D8-ED5D6551A1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53"/>
    </mc:Choice>
    <mc:Fallback xmlns="">
      <p:transition spd="slow" advTm="56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3.4.1 IMDB</a:t>
            </a:r>
            <a:r>
              <a:rPr lang="ko-KR" altLang="en-US" sz="2800" b="1" i="1" dirty="0">
                <a:solidFill>
                  <a:prstClr val="white"/>
                </a:solidFill>
              </a:rPr>
              <a:t> 데이터셋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515C35-AD8E-43B6-8C5E-29572C3A5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12" y="1338178"/>
            <a:ext cx="6354062" cy="1781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EC444C-817C-4DC3-9E81-3E93F9935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112" y="3611131"/>
            <a:ext cx="10355120" cy="1381318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9638851-F67A-4595-B0FE-2FA8C1134C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9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40"/>
    </mc:Choice>
    <mc:Fallback xmlns="">
      <p:transition spd="slow" advTm="61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3.4.2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준비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9152" y="1388329"/>
            <a:ext cx="10100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같은 길이가 되도록 리스트에 패딩을 추가하고 </a:t>
            </a:r>
            <a:r>
              <a:rPr lang="en-US" altLang="ko-KR" sz="2000" dirty="0">
                <a:solidFill>
                  <a:schemeClr val="bg1"/>
                </a:solidFill>
              </a:rPr>
              <a:t>(samples, </a:t>
            </a:r>
            <a:r>
              <a:rPr lang="en-US" altLang="ko-KR" sz="2000" dirty="0" err="1">
                <a:solidFill>
                  <a:schemeClr val="bg1"/>
                </a:solidFill>
              </a:rPr>
              <a:t>sequence_length</a:t>
            </a:r>
            <a:r>
              <a:rPr lang="en-US" altLang="ko-KR" sz="2000" dirty="0">
                <a:solidFill>
                  <a:schemeClr val="bg1"/>
                </a:solidFill>
              </a:rPr>
              <a:t>) </a:t>
            </a:r>
            <a:r>
              <a:rPr lang="ko-KR" altLang="en-US" sz="2000" dirty="0">
                <a:solidFill>
                  <a:schemeClr val="bg1"/>
                </a:solidFill>
              </a:rPr>
              <a:t>크기의 정수 </a:t>
            </a:r>
            <a:r>
              <a:rPr lang="ko-KR" altLang="en-US" sz="2000" dirty="0" err="1">
                <a:solidFill>
                  <a:schemeClr val="bg1"/>
                </a:solidFill>
              </a:rPr>
              <a:t>텐서로</a:t>
            </a:r>
            <a:r>
              <a:rPr lang="ko-KR" altLang="en-US" sz="2000" dirty="0">
                <a:solidFill>
                  <a:schemeClr val="bg1"/>
                </a:solidFill>
              </a:rPr>
              <a:t> 변환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리스트를 원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핫 인코딩하여 </a:t>
            </a:r>
            <a:r>
              <a:rPr lang="en-US" altLang="ko-KR" sz="2000" dirty="0">
                <a:solidFill>
                  <a:schemeClr val="bg1"/>
                </a:solidFill>
              </a:rPr>
              <a:t>0</a:t>
            </a:r>
            <a:r>
              <a:rPr lang="ko-KR" altLang="en-US" sz="2000" dirty="0">
                <a:solidFill>
                  <a:schemeClr val="bg1"/>
                </a:solidFill>
              </a:rPr>
              <a:t>과 </a:t>
            </a:r>
            <a:r>
              <a:rPr lang="en-US" altLang="ko-KR" sz="2000" dirty="0">
                <a:solidFill>
                  <a:schemeClr val="bg1"/>
                </a:solidFill>
              </a:rPr>
              <a:t>1</a:t>
            </a:r>
            <a:r>
              <a:rPr lang="ko-KR" altLang="en-US" sz="2000" dirty="0">
                <a:solidFill>
                  <a:schemeClr val="bg1"/>
                </a:solidFill>
              </a:rPr>
              <a:t>의 벡터로 변환</a:t>
            </a:r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DA39C-2096-4B31-8C2B-78D3A922B8AE}"/>
              </a:ext>
            </a:extLst>
          </p:cNvPr>
          <p:cNvSpPr txBox="1"/>
          <p:nvPr/>
        </p:nvSpPr>
        <p:spPr>
          <a:xfrm>
            <a:off x="1151137" y="3307684"/>
            <a:ext cx="602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EX) [3,5]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>
                <a:solidFill>
                  <a:schemeClr val="bg1"/>
                </a:solidFill>
              </a:rPr>
              <a:t>-&gt;[0,0,0,1,0,1,0……,0,0]</a:t>
            </a:r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0940815-CE81-43E1-8C28-B22D06EB2C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9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22"/>
    </mc:Choice>
    <mc:Fallback xmlns="">
      <p:transition spd="slow" advTm="67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384557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3.4.2 </a:t>
            </a:r>
            <a:r>
              <a:rPr lang="ko-KR" altLang="en-US" sz="2800" b="1" i="1" dirty="0">
                <a:solidFill>
                  <a:prstClr val="white"/>
                </a:solidFill>
              </a:rPr>
              <a:t>데이터 준비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9A26C3-BFBF-4CC6-9D91-8AE104038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698" y="980733"/>
            <a:ext cx="6525536" cy="24482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B8FEE3-C70E-4C78-929C-D9B39A823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698" y="3605975"/>
            <a:ext cx="6525536" cy="733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071107-DD04-4806-ABC4-21A4E80F7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697" y="4557131"/>
            <a:ext cx="6525535" cy="876422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ADB06B8-B470-4783-821A-35AC8D3432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523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52"/>
    </mc:Choice>
    <mc:Fallback xmlns="">
      <p:transition spd="slow" advTm="103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5212" y="191277"/>
            <a:ext cx="43149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white"/>
                </a:solidFill>
              </a:rPr>
              <a:t>3.4.3 </a:t>
            </a:r>
            <a:r>
              <a:rPr lang="ko-KR" altLang="en-US" sz="2800" b="1" i="1" dirty="0">
                <a:solidFill>
                  <a:prstClr val="white"/>
                </a:solidFill>
              </a:rPr>
              <a:t>신경망 모델 만들기</a:t>
            </a:r>
            <a:endParaRPr lang="en-US" altLang="ko-KR" sz="2800" b="1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9152" y="1388329"/>
            <a:ext cx="101006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입력 데이터가 벡터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레이블은 스칼라</a:t>
            </a:r>
            <a:r>
              <a:rPr lang="en-US" altLang="ko-KR" sz="2000" dirty="0">
                <a:solidFill>
                  <a:schemeClr val="bg1"/>
                </a:solidFill>
              </a:rPr>
              <a:t>(1 </a:t>
            </a:r>
            <a:r>
              <a:rPr lang="ko-KR" altLang="en-US" sz="2000" dirty="0">
                <a:solidFill>
                  <a:schemeClr val="bg1"/>
                </a:solidFill>
              </a:rPr>
              <a:t>또는 </a:t>
            </a:r>
            <a:r>
              <a:rPr lang="en-US" altLang="ko-KR" sz="2000" dirty="0">
                <a:solidFill>
                  <a:schemeClr val="bg1"/>
                </a:solidFill>
              </a:rPr>
              <a:t>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Relu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활성화 함수를 사용하여 완전 연결층으로 쌓음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Dense(16,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activation=‘</a:t>
            </a:r>
            <a:r>
              <a:rPr lang="en-US" altLang="ko-KR" sz="2000" dirty="0" err="1">
                <a:solidFill>
                  <a:schemeClr val="bg1"/>
                </a:solidFill>
              </a:rPr>
              <a:t>relu</a:t>
            </a:r>
            <a:r>
              <a:rPr lang="en-US" altLang="ko-KR" sz="2000" dirty="0">
                <a:solidFill>
                  <a:schemeClr val="bg1"/>
                </a:solidFill>
              </a:rPr>
              <a:t>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br>
              <a:rPr lang="en-US" altLang="ko-KR" sz="2000" dirty="0">
                <a:solidFill>
                  <a:schemeClr val="bg1"/>
                </a:solidFill>
              </a:rPr>
            </a:br>
            <a:br>
              <a:rPr lang="en-US" altLang="ko-KR" sz="2000" dirty="0">
                <a:solidFill>
                  <a:schemeClr val="bg1"/>
                </a:solidFill>
              </a:rPr>
            </a:b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E6C393C-0E18-46AF-99FF-ACCB7D94C2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358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34"/>
    </mc:Choice>
    <mc:Fallback xmlns="">
      <p:transition spd="slow" advTm="40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40|2.3|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7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1.5|2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4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4.9|13.6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528</Words>
  <Application>Microsoft Office PowerPoint</Application>
  <PresentationFormat>와이드스크린</PresentationFormat>
  <Paragraphs>122</Paragraphs>
  <Slides>20</Slides>
  <Notes>0</Notes>
  <HiddenSlides>0</HiddenSlides>
  <MMClips>20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JeonEunseoung</cp:lastModifiedBy>
  <cp:revision>48</cp:revision>
  <dcterms:created xsi:type="dcterms:W3CDTF">2019-10-10T04:32:21Z</dcterms:created>
  <dcterms:modified xsi:type="dcterms:W3CDTF">2021-01-12T03:19:35Z</dcterms:modified>
</cp:coreProperties>
</file>